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0" r:id="rId3"/>
    <p:sldId id="311" r:id="rId4"/>
    <p:sldId id="305" r:id="rId5"/>
    <p:sldId id="257" r:id="rId6"/>
    <p:sldId id="304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97" r:id="rId17"/>
    <p:sldId id="277" r:id="rId18"/>
    <p:sldId id="269" r:id="rId19"/>
    <p:sldId id="270" r:id="rId20"/>
    <p:sldId id="278" r:id="rId21"/>
    <p:sldId id="271" r:id="rId22"/>
    <p:sldId id="272" r:id="rId23"/>
    <p:sldId id="273" r:id="rId24"/>
    <p:sldId id="274" r:id="rId25"/>
    <p:sldId id="293" r:id="rId26"/>
    <p:sldId id="294" r:id="rId27"/>
    <p:sldId id="295" r:id="rId28"/>
    <p:sldId id="287" r:id="rId29"/>
    <p:sldId id="280" r:id="rId30"/>
    <p:sldId id="276" r:id="rId31"/>
    <p:sldId id="296" r:id="rId32"/>
    <p:sldId id="283" r:id="rId33"/>
    <p:sldId id="279" r:id="rId34"/>
    <p:sldId id="282" r:id="rId35"/>
    <p:sldId id="284" r:id="rId36"/>
    <p:sldId id="285" r:id="rId37"/>
    <p:sldId id="268" r:id="rId38"/>
    <p:sldId id="292" r:id="rId39"/>
    <p:sldId id="286" r:id="rId40"/>
    <p:sldId id="267" r:id="rId41"/>
    <p:sldId id="298" r:id="rId42"/>
    <p:sldId id="303" r:id="rId43"/>
    <p:sldId id="299" r:id="rId44"/>
    <p:sldId id="302" r:id="rId45"/>
    <p:sldId id="300" r:id="rId46"/>
    <p:sldId id="301" r:id="rId47"/>
    <p:sldId id="306" r:id="rId48"/>
    <p:sldId id="307" r:id="rId49"/>
    <p:sldId id="309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321F9-0EB7-4738-9E4F-3444506DFCCE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1C113-1560-46E3-8B09-B3383FEBF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73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321F9-0EB7-4738-9E4F-3444506DFCCE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1C113-1560-46E3-8B09-B3383FEBF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43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321F9-0EB7-4738-9E4F-3444506DFCCE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1C113-1560-46E3-8B09-B3383FEBF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088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321F9-0EB7-4738-9E4F-3444506DFCCE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1C113-1560-46E3-8B09-B3383FEBF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05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321F9-0EB7-4738-9E4F-3444506DFCCE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1C113-1560-46E3-8B09-B3383FEBF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977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321F9-0EB7-4738-9E4F-3444506DFCCE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1C113-1560-46E3-8B09-B3383FEBF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82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321F9-0EB7-4738-9E4F-3444506DFCCE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1C113-1560-46E3-8B09-B3383FEBF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580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321F9-0EB7-4738-9E4F-3444506DFCCE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1C113-1560-46E3-8B09-B3383FEBF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17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321F9-0EB7-4738-9E4F-3444506DFCCE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1C113-1560-46E3-8B09-B3383FEBF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303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321F9-0EB7-4738-9E4F-3444506DFCCE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1C113-1560-46E3-8B09-B3383FEBF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13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321F9-0EB7-4738-9E4F-3444506DFCCE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1C113-1560-46E3-8B09-B3383FEBF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89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321F9-0EB7-4738-9E4F-3444506DFCCE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1C113-1560-46E3-8B09-B3383FEBF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1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99"/>
                </a:solidFill>
              </a:rPr>
              <a:t>OCCULTATION OF REGULUS BY ASTEROID DAGMAR FROM SAUDI ARABIA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PAUL D. MALEY</a:t>
            </a:r>
          </a:p>
          <a:p>
            <a:r>
              <a:rPr lang="en-US" dirty="0" smtClean="0"/>
              <a:t>NASA JOHNSON SPACE CENTER </a:t>
            </a:r>
            <a:r>
              <a:rPr lang="en-US" smtClean="0"/>
              <a:t>ASTRONOMICAL </a:t>
            </a:r>
            <a:r>
              <a:rPr lang="en-US" smtClean="0"/>
              <a:t>SOCIETY &amp; IOTA</a:t>
            </a:r>
            <a:endParaRPr lang="en-US" dirty="0" smtClean="0"/>
          </a:p>
          <a:p>
            <a:r>
              <a:rPr lang="en-US" dirty="0" smtClean="0"/>
              <a:t>HOUSTON, TEXAS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334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786" y="156519"/>
            <a:ext cx="11376683" cy="639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77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995" y="241557"/>
            <a:ext cx="4077729" cy="1325563"/>
          </a:xfrm>
        </p:spPr>
        <p:txBody>
          <a:bodyPr/>
          <a:lstStyle/>
          <a:p>
            <a:r>
              <a:rPr lang="en-US" dirty="0" smtClean="0"/>
              <a:t>LOCAL </a:t>
            </a:r>
            <a:br>
              <a:rPr lang="en-US" dirty="0" smtClean="0"/>
            </a:br>
            <a:r>
              <a:rPr lang="en-US" dirty="0" smtClean="0"/>
              <a:t>PUBLICITY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194" y="136868"/>
            <a:ext cx="8367806" cy="6447326"/>
          </a:xfrm>
        </p:spPr>
      </p:pic>
    </p:spTree>
    <p:extLst>
      <p:ext uri="{BB962C8B-B14F-4D97-AF65-F5344CB8AC3E}">
        <p14:creationId xmlns:p14="http://schemas.microsoft.com/office/powerpoint/2010/main" val="1806087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67799" y="891617"/>
            <a:ext cx="6830773" cy="5101996"/>
          </a:xfrm>
        </p:spPr>
      </p:pic>
    </p:spTree>
    <p:extLst>
      <p:ext uri="{BB962C8B-B14F-4D97-AF65-F5344CB8AC3E}">
        <p14:creationId xmlns:p14="http://schemas.microsoft.com/office/powerpoint/2010/main" val="2882480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28" y="122992"/>
            <a:ext cx="9017117" cy="6735008"/>
          </a:xfrm>
        </p:spPr>
      </p:pic>
    </p:spTree>
    <p:extLst>
      <p:ext uri="{BB962C8B-B14F-4D97-AF65-F5344CB8AC3E}">
        <p14:creationId xmlns:p14="http://schemas.microsoft.com/office/powerpoint/2010/main" val="2522614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20" y="-10533"/>
            <a:ext cx="8963941" cy="6722956"/>
          </a:xfrm>
        </p:spPr>
      </p:pic>
    </p:spTree>
    <p:extLst>
      <p:ext uri="{BB962C8B-B14F-4D97-AF65-F5344CB8AC3E}">
        <p14:creationId xmlns:p14="http://schemas.microsoft.com/office/powerpoint/2010/main" val="1875626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78" y="0"/>
            <a:ext cx="9013367" cy="6760025"/>
          </a:xfrm>
        </p:spPr>
      </p:pic>
    </p:spTree>
    <p:extLst>
      <p:ext uri="{BB962C8B-B14F-4D97-AF65-F5344CB8AC3E}">
        <p14:creationId xmlns:p14="http://schemas.microsoft.com/office/powerpoint/2010/main" val="2172740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8774" y="49157"/>
            <a:ext cx="9115971" cy="6808843"/>
          </a:xfrm>
        </p:spPr>
      </p:pic>
    </p:spTree>
    <p:extLst>
      <p:ext uri="{BB962C8B-B14F-4D97-AF65-F5344CB8AC3E}">
        <p14:creationId xmlns:p14="http://schemas.microsoft.com/office/powerpoint/2010/main" val="1766972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09" y="-10532"/>
            <a:ext cx="9064680" cy="6798510"/>
          </a:xfrm>
        </p:spPr>
      </p:pic>
    </p:spTree>
    <p:extLst>
      <p:ext uri="{BB962C8B-B14F-4D97-AF65-F5344CB8AC3E}">
        <p14:creationId xmlns:p14="http://schemas.microsoft.com/office/powerpoint/2010/main" val="1029562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41704"/>
            <a:ext cx="9088395" cy="6816296"/>
          </a:xfrm>
        </p:spPr>
      </p:pic>
    </p:spTree>
    <p:extLst>
      <p:ext uri="{BB962C8B-B14F-4D97-AF65-F5344CB8AC3E}">
        <p14:creationId xmlns:p14="http://schemas.microsoft.com/office/powerpoint/2010/main" val="1916346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45" y="98855"/>
            <a:ext cx="12016260" cy="6759146"/>
          </a:xfrm>
        </p:spPr>
      </p:pic>
    </p:spTree>
    <p:extLst>
      <p:ext uri="{BB962C8B-B14F-4D97-AF65-F5344CB8AC3E}">
        <p14:creationId xmlns:p14="http://schemas.microsoft.com/office/powerpoint/2010/main" val="3128577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5837"/>
          </a:xfrm>
        </p:spPr>
        <p:txBody>
          <a:bodyPr/>
          <a:lstStyle/>
          <a:p>
            <a:r>
              <a:rPr lang="en-US" b="1" dirty="0" smtClean="0">
                <a:solidFill>
                  <a:srgbClr val="000099"/>
                </a:solidFill>
              </a:rPr>
              <a:t>INTERNATIONAL ASTEROID OCC SUCCESSES 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7524"/>
            <a:ext cx="10515600" cy="466943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Georgetown, Guyana </a:t>
            </a:r>
            <a:r>
              <a:rPr lang="en-US" dirty="0" smtClean="0"/>
              <a:t>-Dec</a:t>
            </a:r>
            <a:r>
              <a:rPr lang="en-US" dirty="0" smtClean="0"/>
              <a:t>. 11, 1979 Metis occultation (1</a:t>
            </a:r>
            <a:r>
              <a:rPr lang="en-US" baseline="30000" dirty="0" smtClean="0"/>
              <a:t>st</a:t>
            </a:r>
            <a:r>
              <a:rPr lang="en-US" dirty="0" smtClean="0"/>
              <a:t> photo taken)</a:t>
            </a:r>
          </a:p>
          <a:p>
            <a:r>
              <a:rPr lang="en-US" dirty="0" smtClean="0"/>
              <a:t>Barquisimeto, Venezuela </a:t>
            </a:r>
            <a:r>
              <a:rPr lang="en-US" dirty="0" smtClean="0"/>
              <a:t>-Oct.2001 </a:t>
            </a:r>
            <a:r>
              <a:rPr lang="en-US" dirty="0" err="1" smtClean="0"/>
              <a:t>Titania</a:t>
            </a:r>
            <a:endParaRPr lang="en-US" dirty="0" smtClean="0"/>
          </a:p>
          <a:p>
            <a:r>
              <a:rPr lang="en-US" dirty="0" smtClean="0"/>
              <a:t>Clinton BC, Canada </a:t>
            </a:r>
            <a:r>
              <a:rPr lang="en-US" dirty="0" smtClean="0"/>
              <a:t>-Oct</a:t>
            </a:r>
            <a:r>
              <a:rPr lang="en-US" dirty="0" smtClean="0"/>
              <a:t>. 2004 Flora</a:t>
            </a:r>
          </a:p>
          <a:p>
            <a:r>
              <a:rPr lang="en-US" dirty="0" err="1" smtClean="0"/>
              <a:t>Pense</a:t>
            </a:r>
            <a:r>
              <a:rPr lang="en-US" dirty="0" smtClean="0"/>
              <a:t>, Saskatchewan, Canada </a:t>
            </a:r>
            <a:r>
              <a:rPr lang="en-US" dirty="0" smtClean="0"/>
              <a:t>-Aug</a:t>
            </a:r>
            <a:r>
              <a:rPr lang="en-US" dirty="0" smtClean="0"/>
              <a:t>. 2005 Julia</a:t>
            </a:r>
          </a:p>
          <a:p>
            <a:r>
              <a:rPr lang="en-US" dirty="0" err="1" smtClean="0"/>
              <a:t>Varadaro</a:t>
            </a:r>
            <a:r>
              <a:rPr lang="en-US" dirty="0" smtClean="0"/>
              <a:t>, Cuba </a:t>
            </a:r>
            <a:r>
              <a:rPr lang="en-US" dirty="0" smtClean="0"/>
              <a:t>-Mar</a:t>
            </a:r>
            <a:r>
              <a:rPr lang="en-US" dirty="0" smtClean="0"/>
              <a:t>. 2008 Germania</a:t>
            </a:r>
          </a:p>
          <a:p>
            <a:r>
              <a:rPr lang="en-US" dirty="0" err="1" smtClean="0"/>
              <a:t>Bruderheim</a:t>
            </a:r>
            <a:r>
              <a:rPr lang="en-US" dirty="0" smtClean="0"/>
              <a:t>, </a:t>
            </a:r>
            <a:r>
              <a:rPr lang="en-US" dirty="0" smtClean="0"/>
              <a:t>Alberta, Canada -Aug</a:t>
            </a:r>
            <a:r>
              <a:rPr lang="en-US" dirty="0" smtClean="0"/>
              <a:t>. 2008 Ate</a:t>
            </a:r>
          </a:p>
          <a:p>
            <a:r>
              <a:rPr lang="en-US" dirty="0" err="1" smtClean="0"/>
              <a:t>Shaqlawa</a:t>
            </a:r>
            <a:r>
              <a:rPr lang="en-US" dirty="0" smtClean="0"/>
              <a:t>, Iraq </a:t>
            </a:r>
            <a:r>
              <a:rPr lang="en-US" dirty="0" smtClean="0"/>
              <a:t>-Apr </a:t>
            </a:r>
            <a:r>
              <a:rPr lang="en-US" dirty="0" smtClean="0"/>
              <a:t>2011 </a:t>
            </a:r>
            <a:r>
              <a:rPr lang="en-US" dirty="0" err="1" smtClean="0"/>
              <a:t>Peraga</a:t>
            </a:r>
            <a:endParaRPr lang="en-US" dirty="0" smtClean="0"/>
          </a:p>
          <a:p>
            <a:r>
              <a:rPr lang="en-US" dirty="0" err="1" smtClean="0"/>
              <a:t>Nikoi</a:t>
            </a:r>
            <a:r>
              <a:rPr lang="en-US" dirty="0" smtClean="0"/>
              <a:t> Island, Sumatra, Indonesia </a:t>
            </a:r>
            <a:r>
              <a:rPr lang="en-US" dirty="0" smtClean="0"/>
              <a:t>-Mar</a:t>
            </a:r>
            <a:r>
              <a:rPr lang="en-US" dirty="0" smtClean="0"/>
              <a:t>. 2013 Daphne</a:t>
            </a:r>
          </a:p>
          <a:p>
            <a:r>
              <a:rPr lang="en-US" dirty="0" err="1" smtClean="0"/>
              <a:t>Cullinan</a:t>
            </a:r>
            <a:r>
              <a:rPr lang="en-US" dirty="0" smtClean="0"/>
              <a:t>, S. Africa </a:t>
            </a:r>
            <a:r>
              <a:rPr lang="en-US" dirty="0" smtClean="0"/>
              <a:t>-Jul </a:t>
            </a:r>
            <a:r>
              <a:rPr lang="en-US" dirty="0" smtClean="0"/>
              <a:t>2014 </a:t>
            </a:r>
            <a:r>
              <a:rPr lang="en-US" dirty="0" err="1" smtClean="0"/>
              <a:t>Patientia</a:t>
            </a:r>
            <a:endParaRPr lang="en-US" dirty="0" smtClean="0"/>
          </a:p>
          <a:p>
            <a:r>
              <a:rPr lang="en-US" dirty="0" err="1" smtClean="0"/>
              <a:t>Thuwal</a:t>
            </a:r>
            <a:r>
              <a:rPr lang="en-US" dirty="0" smtClean="0"/>
              <a:t>, Saudi Arabia </a:t>
            </a:r>
            <a:r>
              <a:rPr lang="en-US" dirty="0" smtClean="0"/>
              <a:t>-May </a:t>
            </a:r>
            <a:r>
              <a:rPr lang="en-US" dirty="0" smtClean="0"/>
              <a:t>2015 </a:t>
            </a:r>
            <a:r>
              <a:rPr lang="en-US" dirty="0" smtClean="0"/>
              <a:t>Dagmar</a:t>
            </a:r>
          </a:p>
          <a:p>
            <a:r>
              <a:rPr lang="en-US" dirty="0" err="1" smtClean="0"/>
              <a:t>Damdama</a:t>
            </a:r>
            <a:r>
              <a:rPr lang="en-US" dirty="0" smtClean="0"/>
              <a:t> Lake, India -Oct 2015 Dione</a:t>
            </a:r>
            <a:endParaRPr lang="en-US" dirty="0"/>
          </a:p>
        </p:txBody>
      </p:sp>
      <p:sp>
        <p:nvSpPr>
          <p:cNvPr id="4" name="Up Arrow 3"/>
          <p:cNvSpPr/>
          <p:nvPr/>
        </p:nvSpPr>
        <p:spPr>
          <a:xfrm>
            <a:off x="10602096" y="298839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2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10860" y="744061"/>
            <a:ext cx="6987360" cy="5240519"/>
          </a:xfrm>
        </p:spPr>
      </p:pic>
    </p:spTree>
    <p:extLst>
      <p:ext uri="{BB962C8B-B14F-4D97-AF65-F5344CB8AC3E}">
        <p14:creationId xmlns:p14="http://schemas.microsoft.com/office/powerpoint/2010/main" val="2456687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50" y="-81198"/>
            <a:ext cx="9153411" cy="6865058"/>
          </a:xfrm>
        </p:spPr>
      </p:pic>
    </p:spTree>
    <p:extLst>
      <p:ext uri="{BB962C8B-B14F-4D97-AF65-F5344CB8AC3E}">
        <p14:creationId xmlns:p14="http://schemas.microsoft.com/office/powerpoint/2010/main" val="2777147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6074"/>
            <a:ext cx="9014541" cy="6760906"/>
          </a:xfrm>
        </p:spPr>
      </p:pic>
    </p:spTree>
    <p:extLst>
      <p:ext uri="{BB962C8B-B14F-4D97-AF65-F5344CB8AC3E}">
        <p14:creationId xmlns:p14="http://schemas.microsoft.com/office/powerpoint/2010/main" val="2729946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36" y="86263"/>
            <a:ext cx="8922750" cy="6692063"/>
          </a:xfrm>
        </p:spPr>
      </p:pic>
    </p:spTree>
    <p:extLst>
      <p:ext uri="{BB962C8B-B14F-4D97-AF65-F5344CB8AC3E}">
        <p14:creationId xmlns:p14="http://schemas.microsoft.com/office/powerpoint/2010/main" val="1340632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81" y="48547"/>
            <a:ext cx="9079270" cy="6809453"/>
          </a:xfrm>
        </p:spPr>
      </p:pic>
    </p:spTree>
    <p:extLst>
      <p:ext uri="{BB962C8B-B14F-4D97-AF65-F5344CB8AC3E}">
        <p14:creationId xmlns:p14="http://schemas.microsoft.com/office/powerpoint/2010/main" val="1502652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45" y="5299"/>
            <a:ext cx="9136935" cy="6852701"/>
          </a:xfrm>
        </p:spPr>
      </p:pic>
    </p:spTree>
    <p:extLst>
      <p:ext uri="{BB962C8B-B14F-4D97-AF65-F5344CB8AC3E}">
        <p14:creationId xmlns:p14="http://schemas.microsoft.com/office/powerpoint/2010/main" val="6364873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66" y="-31772"/>
            <a:ext cx="9186363" cy="6889772"/>
          </a:xfrm>
        </p:spPr>
      </p:pic>
    </p:spTree>
    <p:extLst>
      <p:ext uri="{BB962C8B-B14F-4D97-AF65-F5344CB8AC3E}">
        <p14:creationId xmlns:p14="http://schemas.microsoft.com/office/powerpoint/2010/main" val="3356297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56" y="23833"/>
            <a:ext cx="9112222" cy="6834167"/>
          </a:xfrm>
        </p:spPr>
      </p:pic>
    </p:spTree>
    <p:extLst>
      <p:ext uri="{BB962C8B-B14F-4D97-AF65-F5344CB8AC3E}">
        <p14:creationId xmlns:p14="http://schemas.microsoft.com/office/powerpoint/2010/main" val="2880459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78" y="-22890"/>
            <a:ext cx="9013368" cy="6760026"/>
          </a:xfrm>
        </p:spPr>
      </p:pic>
    </p:spTree>
    <p:extLst>
      <p:ext uri="{BB962C8B-B14F-4D97-AF65-F5344CB8AC3E}">
        <p14:creationId xmlns:p14="http://schemas.microsoft.com/office/powerpoint/2010/main" val="5830003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1" y="54725"/>
            <a:ext cx="9071033" cy="6803275"/>
          </a:xfrm>
        </p:spPr>
      </p:pic>
    </p:spTree>
    <p:extLst>
      <p:ext uri="{BB962C8B-B14F-4D97-AF65-F5344CB8AC3E}">
        <p14:creationId xmlns:p14="http://schemas.microsoft.com/office/powerpoint/2010/main" val="361416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4691"/>
          </a:xfrm>
        </p:spPr>
        <p:txBody>
          <a:bodyPr/>
          <a:lstStyle/>
          <a:p>
            <a:r>
              <a:rPr lang="en-US" b="1" dirty="0" smtClean="0">
                <a:solidFill>
                  <a:srgbClr val="000099"/>
                </a:solidFill>
              </a:rPr>
              <a:t>INTERNATIONAL ASTEROID OCC FAILURES 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270" y="1186249"/>
            <a:ext cx="10859530" cy="555230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Japan</a:t>
            </a:r>
          </a:p>
          <a:p>
            <a:r>
              <a:rPr lang="en-US" dirty="0" smtClean="0"/>
              <a:t>Abkhazia</a:t>
            </a:r>
            <a:endParaRPr lang="en-US" dirty="0" smtClean="0"/>
          </a:p>
          <a:p>
            <a:r>
              <a:rPr lang="en-US" dirty="0" smtClean="0"/>
              <a:t>Panama</a:t>
            </a:r>
          </a:p>
          <a:p>
            <a:r>
              <a:rPr lang="en-US" dirty="0" smtClean="0"/>
              <a:t>Brazil</a:t>
            </a:r>
          </a:p>
          <a:p>
            <a:r>
              <a:rPr lang="en-US" dirty="0" smtClean="0"/>
              <a:t>Taiwan</a:t>
            </a:r>
          </a:p>
          <a:p>
            <a:r>
              <a:rPr lang="en-US" dirty="0" smtClean="0"/>
              <a:t>Australia</a:t>
            </a:r>
          </a:p>
          <a:p>
            <a:r>
              <a:rPr lang="en-US" dirty="0" smtClean="0"/>
              <a:t>Lord Howe Island, Australia</a:t>
            </a:r>
          </a:p>
          <a:p>
            <a:r>
              <a:rPr lang="en-US" dirty="0" smtClean="0"/>
              <a:t>Mexico</a:t>
            </a:r>
          </a:p>
          <a:p>
            <a:r>
              <a:rPr lang="en-US" dirty="0" smtClean="0"/>
              <a:t>France</a:t>
            </a:r>
          </a:p>
          <a:p>
            <a:r>
              <a:rPr lang="en-US" dirty="0" smtClean="0"/>
              <a:t>Tanzania</a:t>
            </a:r>
          </a:p>
          <a:p>
            <a:r>
              <a:rPr lang="en-US" dirty="0" smtClean="0"/>
              <a:t>Abu Dhabi</a:t>
            </a:r>
          </a:p>
          <a:p>
            <a:r>
              <a:rPr lang="en-US" dirty="0" smtClean="0"/>
              <a:t>Dubai</a:t>
            </a:r>
          </a:p>
          <a:p>
            <a:r>
              <a:rPr lang="en-US" dirty="0" smtClean="0"/>
              <a:t>Greece</a:t>
            </a:r>
          </a:p>
          <a:p>
            <a:r>
              <a:rPr lang="en-US" dirty="0" smtClean="0"/>
              <a:t>Macedonia</a:t>
            </a:r>
          </a:p>
          <a:p>
            <a:r>
              <a:rPr lang="en-US" dirty="0" smtClean="0"/>
              <a:t>Turkey</a:t>
            </a:r>
          </a:p>
          <a:p>
            <a:r>
              <a:rPr lang="en-US" dirty="0" smtClean="0"/>
              <a:t>Bosnia-Hercegovina… and others I have chosen to forget</a:t>
            </a:r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>
            <a:off x="10256109" y="33140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475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0" y="47488"/>
            <a:ext cx="9033592" cy="6747313"/>
          </a:xfrm>
        </p:spPr>
      </p:pic>
    </p:spTree>
    <p:extLst>
      <p:ext uri="{BB962C8B-B14F-4D97-AF65-F5344CB8AC3E}">
        <p14:creationId xmlns:p14="http://schemas.microsoft.com/office/powerpoint/2010/main" val="20255428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82" y="25206"/>
            <a:ext cx="10249191" cy="6832794"/>
          </a:xfrm>
        </p:spPr>
      </p:pic>
    </p:spTree>
    <p:extLst>
      <p:ext uri="{BB962C8B-B14F-4D97-AF65-F5344CB8AC3E}">
        <p14:creationId xmlns:p14="http://schemas.microsoft.com/office/powerpoint/2010/main" val="10237114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8175" y="872350"/>
            <a:ext cx="6852831" cy="5118471"/>
          </a:xfrm>
        </p:spPr>
      </p:pic>
    </p:spTree>
    <p:extLst>
      <p:ext uri="{BB962C8B-B14F-4D97-AF65-F5344CB8AC3E}">
        <p14:creationId xmlns:p14="http://schemas.microsoft.com/office/powerpoint/2010/main" val="36149404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79" y="-26348"/>
            <a:ext cx="9132447" cy="6821149"/>
          </a:xfrm>
        </p:spPr>
      </p:pic>
    </p:spTree>
    <p:extLst>
      <p:ext uri="{BB962C8B-B14F-4D97-AF65-F5344CB8AC3E}">
        <p14:creationId xmlns:p14="http://schemas.microsoft.com/office/powerpoint/2010/main" val="15890032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90" y="-13238"/>
            <a:ext cx="10306855" cy="6871238"/>
          </a:xfrm>
        </p:spPr>
      </p:pic>
    </p:spTree>
    <p:extLst>
      <p:ext uri="{BB962C8B-B14F-4D97-AF65-F5344CB8AC3E}">
        <p14:creationId xmlns:p14="http://schemas.microsoft.com/office/powerpoint/2010/main" val="22782014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37" y="84305"/>
            <a:ext cx="8951213" cy="6685783"/>
          </a:xfrm>
        </p:spPr>
      </p:pic>
    </p:spTree>
    <p:extLst>
      <p:ext uri="{BB962C8B-B14F-4D97-AF65-F5344CB8AC3E}">
        <p14:creationId xmlns:p14="http://schemas.microsoft.com/office/powerpoint/2010/main" val="3894437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91" y="-356938"/>
            <a:ext cx="9659668" cy="7214938"/>
          </a:xfrm>
        </p:spPr>
      </p:pic>
    </p:spTree>
    <p:extLst>
      <p:ext uri="{BB962C8B-B14F-4D97-AF65-F5344CB8AC3E}">
        <p14:creationId xmlns:p14="http://schemas.microsoft.com/office/powerpoint/2010/main" val="34786299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4642" y="911735"/>
            <a:ext cx="6668831" cy="5001622"/>
          </a:xfrm>
        </p:spPr>
      </p:pic>
    </p:spTree>
    <p:extLst>
      <p:ext uri="{BB962C8B-B14F-4D97-AF65-F5344CB8AC3E}">
        <p14:creationId xmlns:p14="http://schemas.microsoft.com/office/powerpoint/2010/main" val="29748873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0644" y="930956"/>
            <a:ext cx="6646863" cy="4985146"/>
          </a:xfrm>
        </p:spPr>
      </p:pic>
    </p:spTree>
    <p:extLst>
      <p:ext uri="{BB962C8B-B14F-4D97-AF65-F5344CB8AC3E}">
        <p14:creationId xmlns:p14="http://schemas.microsoft.com/office/powerpoint/2010/main" val="24325942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88" y="80125"/>
            <a:ext cx="10166812" cy="6777875"/>
          </a:xfrm>
        </p:spPr>
      </p:pic>
    </p:spTree>
    <p:extLst>
      <p:ext uri="{BB962C8B-B14F-4D97-AF65-F5344CB8AC3E}">
        <p14:creationId xmlns:p14="http://schemas.microsoft.com/office/powerpoint/2010/main" val="1714551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865" y="0"/>
            <a:ext cx="10515600" cy="1325563"/>
          </a:xfrm>
        </p:spPr>
        <p:txBody>
          <a:bodyPr/>
          <a:lstStyle/>
          <a:p>
            <a:pPr algn="ctr"/>
            <a:r>
              <a:rPr lang="en-US" b="1" dirty="0" err="1"/>
              <a:t>Qalb</a:t>
            </a:r>
            <a:r>
              <a:rPr lang="en-US" b="1" dirty="0"/>
              <a:t> </a:t>
            </a:r>
            <a:r>
              <a:rPr lang="en-US" b="1" dirty="0" smtClean="0"/>
              <a:t>al-</a:t>
            </a:r>
            <a:r>
              <a:rPr lang="en-US" b="1" dirty="0" err="1" smtClean="0"/>
              <a:t>Asad</a:t>
            </a:r>
            <a:r>
              <a:rPr lang="en-US" b="1" dirty="0" smtClean="0"/>
              <a:t> = paw of the Lion</a:t>
            </a:r>
            <a:endParaRPr lang="en-US" dirty="0"/>
          </a:p>
        </p:txBody>
      </p:sp>
      <p:pic>
        <p:nvPicPr>
          <p:cNvPr id="2050" name="Picture 2" descr="http://2.bp.blogspot.com/-fKSF4NXnHGA/TcMBkL4_dDI/AAAAAAAAAAM/JLQgKSM0Kxw/s1600/leo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79" y="966448"/>
            <a:ext cx="9648488" cy="589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7414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3" y="252205"/>
            <a:ext cx="8844122" cy="6605795"/>
          </a:xfrm>
        </p:spPr>
      </p:pic>
      <p:sp>
        <p:nvSpPr>
          <p:cNvPr id="3" name="TextBox 2"/>
          <p:cNvSpPr txBox="1"/>
          <p:nvPr/>
        </p:nvSpPr>
        <p:spPr>
          <a:xfrm>
            <a:off x="5873578" y="6030097"/>
            <a:ext cx="252077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THUWAL, SAUDI ARABIA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2468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8281"/>
            <a:ext cx="10217684" cy="6767384"/>
          </a:xfrm>
        </p:spPr>
      </p:pic>
      <p:sp>
        <p:nvSpPr>
          <p:cNvPr id="3" name="TextBox 2"/>
          <p:cNvSpPr txBox="1"/>
          <p:nvPr/>
        </p:nvSpPr>
        <p:spPr>
          <a:xfrm>
            <a:off x="3772930" y="1690688"/>
            <a:ext cx="415187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ASSIGNMENTS WERE ABITRARILY MADE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0983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37" y="140044"/>
            <a:ext cx="11467651" cy="6586151"/>
          </a:xfrm>
        </p:spPr>
      </p:pic>
    </p:spTree>
    <p:extLst>
      <p:ext uri="{BB962C8B-B14F-4D97-AF65-F5344CB8AC3E}">
        <p14:creationId xmlns:p14="http://schemas.microsoft.com/office/powerpoint/2010/main" val="29478767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724" y="11799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99"/>
                </a:solidFill>
              </a:rPr>
              <a:t>Assuming I was the only one there</a:t>
            </a:r>
            <a:endParaRPr lang="en-US" b="1" dirty="0">
              <a:solidFill>
                <a:srgbClr val="000099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416" y="1243479"/>
            <a:ext cx="7990703" cy="5614521"/>
          </a:xfrm>
        </p:spPr>
      </p:pic>
    </p:spTree>
    <p:extLst>
      <p:ext uri="{BB962C8B-B14F-4D97-AF65-F5344CB8AC3E}">
        <p14:creationId xmlns:p14="http://schemas.microsoft.com/office/powerpoint/2010/main" val="5386503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151" y="134465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99"/>
                </a:solidFill>
              </a:rPr>
              <a:t>Plot with definite “misses”</a:t>
            </a:r>
            <a:endParaRPr lang="en-US" b="1" dirty="0">
              <a:solidFill>
                <a:srgbClr val="000099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064" y="1376829"/>
            <a:ext cx="7600563" cy="5343832"/>
          </a:xfrm>
        </p:spPr>
      </p:pic>
    </p:spTree>
    <p:extLst>
      <p:ext uri="{BB962C8B-B14F-4D97-AF65-F5344CB8AC3E}">
        <p14:creationId xmlns:p14="http://schemas.microsoft.com/office/powerpoint/2010/main" val="29334840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254" y="45907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99"/>
                </a:solidFill>
              </a:rPr>
              <a:t>A unplanned observation assuming observation is south of center</a:t>
            </a:r>
            <a:endParaRPr lang="en-US" b="1" dirty="0">
              <a:solidFill>
                <a:srgbClr val="000099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221" y="1371470"/>
            <a:ext cx="7822243" cy="5486530"/>
          </a:xfrm>
        </p:spPr>
      </p:pic>
    </p:spTree>
    <p:extLst>
      <p:ext uri="{BB962C8B-B14F-4D97-AF65-F5344CB8AC3E}">
        <p14:creationId xmlns:p14="http://schemas.microsoft.com/office/powerpoint/2010/main" val="29311522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0099"/>
                </a:solidFill>
              </a:rPr>
              <a:t>Assuming observation was north of center</a:t>
            </a:r>
            <a:endParaRPr lang="en-US" b="1" dirty="0">
              <a:solidFill>
                <a:srgbClr val="000099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876" y="1314621"/>
            <a:ext cx="7883610" cy="5543379"/>
          </a:xfrm>
        </p:spPr>
      </p:pic>
    </p:spTree>
    <p:extLst>
      <p:ext uri="{BB962C8B-B14F-4D97-AF65-F5344CB8AC3E}">
        <p14:creationId xmlns:p14="http://schemas.microsoft.com/office/powerpoint/2010/main" val="19266105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0099"/>
                </a:solidFill>
              </a:rPr>
              <a:t>New OBSERVATION(2) + Sumatra ADDED AFTER THE EVENT GIVES FINAL SOLUTION</a:t>
            </a:r>
            <a:endParaRPr lang="en-US" b="1" dirty="0">
              <a:solidFill>
                <a:srgbClr val="000099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022" y="1690688"/>
            <a:ext cx="7145006" cy="5005259"/>
          </a:xfrm>
        </p:spPr>
      </p:pic>
    </p:spTree>
    <p:extLst>
      <p:ext uri="{BB962C8B-B14F-4D97-AF65-F5344CB8AC3E}">
        <p14:creationId xmlns:p14="http://schemas.microsoft.com/office/powerpoint/2010/main" val="21793333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135" y="93277"/>
            <a:ext cx="11788346" cy="929428"/>
          </a:xfrm>
        </p:spPr>
        <p:txBody>
          <a:bodyPr/>
          <a:lstStyle/>
          <a:p>
            <a:r>
              <a:rPr 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accidental use of a 35mm DSLR with video</a:t>
            </a:r>
            <a:endParaRPr 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80" y="1022704"/>
            <a:ext cx="10160280" cy="5835296"/>
          </a:xfrm>
        </p:spPr>
      </p:pic>
    </p:spTree>
    <p:extLst>
      <p:ext uri="{BB962C8B-B14F-4D97-AF65-F5344CB8AC3E}">
        <p14:creationId xmlns:p14="http://schemas.microsoft.com/office/powerpoint/2010/main" val="7866637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285274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0825" y="4401665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asteroidoccultation.com/2015_05/0524_1669_35570_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134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098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76" y="82427"/>
            <a:ext cx="9645931" cy="6657166"/>
          </a:xfrm>
        </p:spPr>
      </p:pic>
    </p:spTree>
    <p:extLst>
      <p:ext uri="{BB962C8B-B14F-4D97-AF65-F5344CB8AC3E}">
        <p14:creationId xmlns:p14="http://schemas.microsoft.com/office/powerpoint/2010/main" val="3351385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10961"/>
          </a:xfrm>
        </p:spPr>
        <p:txBody>
          <a:bodyPr/>
          <a:lstStyle/>
          <a:p>
            <a:pPr algn="ctr"/>
            <a:r>
              <a:rPr lang="en-US" b="1" dirty="0" smtClean="0"/>
              <a:t>THE PREDICTED PATH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7" y="1210962"/>
            <a:ext cx="11490874" cy="5559126"/>
          </a:xfrm>
        </p:spPr>
      </p:pic>
    </p:spTree>
    <p:extLst>
      <p:ext uri="{BB962C8B-B14F-4D97-AF65-F5344CB8AC3E}">
        <p14:creationId xmlns:p14="http://schemas.microsoft.com/office/powerpoint/2010/main" val="1350859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438" y="175655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THE DAY OF OUR ARRIVAL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233" y="1171982"/>
            <a:ext cx="5750010" cy="5642457"/>
          </a:xfrm>
        </p:spPr>
      </p:pic>
    </p:spTree>
    <p:extLst>
      <p:ext uri="{BB962C8B-B14F-4D97-AF65-F5344CB8AC3E}">
        <p14:creationId xmlns:p14="http://schemas.microsoft.com/office/powerpoint/2010/main" val="4259427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54012" y="-10266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614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9336</TotalTime>
  <Words>238</Words>
  <Application>Microsoft Office PowerPoint</Application>
  <PresentationFormat>Widescreen</PresentationFormat>
  <Paragraphs>46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Times New Roman</vt:lpstr>
      <vt:lpstr>Office Theme</vt:lpstr>
      <vt:lpstr>OCCULTATION OF REGULUS BY ASTEROID DAGMAR FROM SAUDI ARABIA</vt:lpstr>
      <vt:lpstr>INTERNATIONAL ASTEROID OCC SUCCESSES </vt:lpstr>
      <vt:lpstr>INTERNATIONAL ASTEROID OCC FAILURES </vt:lpstr>
      <vt:lpstr>Qalb al-Asad = paw of the Lion</vt:lpstr>
      <vt:lpstr>PowerPoint Presentation</vt:lpstr>
      <vt:lpstr>PowerPoint Presentation</vt:lpstr>
      <vt:lpstr>THE PREDICTED PATH</vt:lpstr>
      <vt:lpstr>THE DAY OF OUR ARRIVAL</vt:lpstr>
      <vt:lpstr>PowerPoint Presentation</vt:lpstr>
      <vt:lpstr>PowerPoint Presentation</vt:lpstr>
      <vt:lpstr>LOCAL  PUBLICITY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Assuming I was the only one there</vt:lpstr>
      <vt:lpstr>Plot with definite “misses”</vt:lpstr>
      <vt:lpstr>A unplanned observation assuming observation is south of center</vt:lpstr>
      <vt:lpstr>Assuming observation was north of center</vt:lpstr>
      <vt:lpstr>New OBSERVATION(2) + Sumatra ADDED AFTER THE EVENT GIVES FINAL SOLUTION</vt:lpstr>
      <vt:lpstr>An accidental use of a 35mm DSLR with video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ECLIPSE OF A 1.4 MAGNITUDE STAR IN SAUDI ARABIA</dc:title>
  <dc:creator>PAUL MALEY</dc:creator>
  <cp:lastModifiedBy>PAUL MALEY</cp:lastModifiedBy>
  <cp:revision>48</cp:revision>
  <dcterms:created xsi:type="dcterms:W3CDTF">2015-05-27T14:19:24Z</dcterms:created>
  <dcterms:modified xsi:type="dcterms:W3CDTF">2015-10-10T11:19:32Z</dcterms:modified>
</cp:coreProperties>
</file>